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69" r:id="rId9"/>
    <p:sldId id="270" r:id="rId10"/>
    <p:sldId id="267" r:id="rId11"/>
    <p:sldId id="268" r:id="rId12"/>
    <p:sldId id="271" r:id="rId13"/>
    <p:sldId id="272" r:id="rId14"/>
    <p:sldId id="283" r:id="rId15"/>
    <p:sldId id="284" r:id="rId16"/>
    <p:sldId id="275" r:id="rId17"/>
    <p:sldId id="276" r:id="rId18"/>
    <p:sldId id="277" r:id="rId19"/>
    <p:sldId id="278" r:id="rId20"/>
    <p:sldId id="281" r:id="rId21"/>
    <p:sldId id="282" r:id="rId22"/>
    <p:sldId id="285" r:id="rId23"/>
    <p:sldId id="286" r:id="rId24"/>
    <p:sldId id="287" r:id="rId25"/>
    <p:sldId id="755" r:id="rId26"/>
    <p:sldId id="757" r:id="rId27"/>
    <p:sldId id="761" r:id="rId28"/>
    <p:sldId id="760" r:id="rId29"/>
    <p:sldId id="762" r:id="rId30"/>
    <p:sldId id="763" r:id="rId31"/>
    <p:sldId id="764" r:id="rId32"/>
    <p:sldId id="274" r:id="rId33"/>
    <p:sldId id="756" r:id="rId34"/>
    <p:sldId id="273" r:id="rId35"/>
    <p:sldId id="75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EF3-20EC-4B40-8C52-B02E51BBC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A56-A711-4EFB-9008-12A190DB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C6E8E-1935-4F55-80D3-8677033F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1" name="Picture 2" descr="Image result for txace logo">
            <a:extLst>
              <a:ext uri="{FF2B5EF4-FFF2-40B4-BE49-F238E27FC236}">
                <a16:creationId xmlns:a16="http://schemas.microsoft.com/office/drawing/2014/main" id="{F670D7AB-27B3-48B7-851E-EB59DFF1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DB75AD7-846F-46EC-85E8-01AA6890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xas Instrum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1" y="114483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4">
            <a:extLst>
              <a:ext uri="{FF2B5EF4-FFF2-40B4-BE49-F238E27FC236}">
                <a16:creationId xmlns:a16="http://schemas.microsoft.com/office/drawing/2014/main" id="{5E10CE43-D217-4301-BE1E-29355B134C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5735637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0958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521C-DC99-46E3-94A6-CF7CD053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3B0BF-0281-4161-86DB-2D0C88E43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50025"/>
            <a:ext cx="10515600" cy="4726938"/>
          </a:xfrm>
        </p:spPr>
        <p:txBody>
          <a:bodyPr vert="eaVer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8349-6711-4678-8928-EA1495F4AFE8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35D1-CEA8-4C45-8298-4380C8A6B44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0AD548-CDAB-42FB-A022-8BED401A31E7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E8942FB2-C42B-433A-814C-78919B3EB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6F1D2-A57C-4AA4-BFD9-8FB9855E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4" name="Picture 2" descr="Image result for txace logo">
            <a:extLst>
              <a:ext uri="{FF2B5EF4-FFF2-40B4-BE49-F238E27FC236}">
                <a16:creationId xmlns:a16="http://schemas.microsoft.com/office/drawing/2014/main" id="{4094FB86-CBD3-4857-B21C-94D1277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B5118-639C-42E0-9C23-4DCB5EFD350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sp>
        <p:nvSpPr>
          <p:cNvPr id="16" name="Line 4">
            <a:extLst>
              <a:ext uri="{FF2B5EF4-FFF2-40B4-BE49-F238E27FC236}">
                <a16:creationId xmlns:a16="http://schemas.microsoft.com/office/drawing/2014/main" id="{B51D1A35-78EA-43E6-862E-AEC06BA4E8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9408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AA156-600E-47CB-836B-9B6B1E1A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1FC7E-89B7-4135-AB88-ECE04D4D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63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9216F02-A344-4E41-ABFD-362E34D86E4D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6122-A4B1-405D-9517-6430D102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B46-450F-4966-A32E-3E72514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10515600" cy="473410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0BAF-60FE-4388-A0E9-A6B275AE6919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8396DAE8-625F-482E-9121-4AA3A0AFE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D62E13-8474-45A5-8EA8-564E4FF82775}"/>
              </a:ext>
            </a:extLst>
          </p:cNvPr>
          <p:cNvSpPr/>
          <p:nvPr/>
        </p:nvSpPr>
        <p:spPr>
          <a:xfrm>
            <a:off x="10528019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C4C260-DBB5-4408-A5D2-713CD463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>
            <a:extLst>
              <a:ext uri="{FF2B5EF4-FFF2-40B4-BE49-F238E27FC236}">
                <a16:creationId xmlns:a16="http://schemas.microsoft.com/office/drawing/2014/main" id="{AC1E6C25-E820-4C52-8A9B-62B39DAA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70879C8-FD1A-48AA-9613-1B98F4BBC337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21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764F227E-885D-48DE-BAF5-46787A631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8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D04-A2AB-424F-B7ED-9C245BE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0C6F-1901-4367-8744-4FCF5070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76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8786-BC4B-4BE9-A749-2CFC6EF3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A94-F55A-48E1-9E53-92D36B9D8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D3B5-9A2E-491C-98BA-03DA3815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5"/>
            <a:ext cx="5181600" cy="47269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7F909E-2673-4BFC-976A-78A5AB015726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CEA8D-FD52-444B-9803-8FFB0EA35C6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874D91-B98C-4B05-85A3-F2EA3913432A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5CEA8-E8F1-4D9D-A23D-71CDEAE2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5" name="Picture 2" descr="Image result for txace logo">
            <a:extLst>
              <a:ext uri="{FF2B5EF4-FFF2-40B4-BE49-F238E27FC236}">
                <a16:creationId xmlns:a16="http://schemas.microsoft.com/office/drawing/2014/main" id="{C617A837-1BDC-42B2-B477-FD75423B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909B1B4-9FBB-40D9-8FD8-103FC9AEB11B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7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3429786-728A-44A8-8C50-79C5316C0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E927C54E-9594-43B9-ACFF-1A3592A828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688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C37E-0304-41EA-8271-C25BD5EE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283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3EDA-E21E-4418-82BD-ED66C5D8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C930-09FB-488D-A3A2-112E15B8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14631"/>
            <a:ext cx="5157787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EF8-14CB-4361-99A7-D90268F31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A151-6D0E-4281-83AC-405FC26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914631"/>
            <a:ext cx="5183188" cy="42750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0D8A0-9CD6-45CF-B0E2-1FBE9F39EA69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34156-A1A3-428F-A636-021FF48A172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DD8CCF-F74D-46D4-AB5D-27A9BF78E68F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F7B73-4F2A-4096-96F1-9B8A35C4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7" name="Picture 2" descr="Image result for txace logo">
            <a:extLst>
              <a:ext uri="{FF2B5EF4-FFF2-40B4-BE49-F238E27FC236}">
                <a16:creationId xmlns:a16="http://schemas.microsoft.com/office/drawing/2014/main" id="{8E7CCF3D-39B7-4217-9834-1AD3A710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9E46FB2-ECD0-4E5F-BEBC-9CA109460D25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9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FC17B6FF-6501-463A-8C4C-2738D1F4C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4">
            <a:extLst>
              <a:ext uri="{FF2B5EF4-FFF2-40B4-BE49-F238E27FC236}">
                <a16:creationId xmlns:a16="http://schemas.microsoft.com/office/drawing/2014/main" id="{DA82CB24-50D5-48F8-A2A0-F7DAD25D47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358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3C3A-22D8-4B80-8C29-0D468E08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409E69-3B55-4B66-88E3-3F4C737A1C9C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99AC-FA1F-4674-A973-EE763792A9A3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DD3C3-C413-4E30-B6B3-B363516D688B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A7EDE-7B89-4313-97C4-A8331405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3" name="Picture 2" descr="Image result for txace logo">
            <a:extLst>
              <a:ext uri="{FF2B5EF4-FFF2-40B4-BE49-F238E27FC236}">
                <a16:creationId xmlns:a16="http://schemas.microsoft.com/office/drawing/2014/main" id="{3202B9CA-2CF6-4414-BCBF-D16D7EF6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1882F-A3E3-4AFD-8538-3F8D3F5B972F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5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6537299E-5A2C-4164-82E8-E05A25DA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 4">
            <a:extLst>
              <a:ext uri="{FF2B5EF4-FFF2-40B4-BE49-F238E27FC236}">
                <a16:creationId xmlns:a16="http://schemas.microsoft.com/office/drawing/2014/main" id="{CA79651E-BE90-4485-8E1B-0665CA8629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519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F505-5B33-4080-9F12-0BD8E3E64065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3B68F-CDA3-467A-89A4-C8E1EAB3567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28C11-FEEE-4FB5-8319-F3D0EEE7D39F}"/>
              </a:ext>
            </a:extLst>
          </p:cNvPr>
          <p:cNvSpPr/>
          <p:nvPr/>
        </p:nvSpPr>
        <p:spPr>
          <a:xfrm>
            <a:off x="10528020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2124A-0A79-4B21-B116-E2C901E9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2" name="Picture 2" descr="Image result for txace logo">
            <a:extLst>
              <a:ext uri="{FF2B5EF4-FFF2-40B4-BE49-F238E27FC236}">
                <a16:creationId xmlns:a16="http://schemas.microsoft.com/office/drawing/2014/main" id="{46223BCD-1053-4E04-B4AB-EBEFDD87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614419-455F-469F-B83D-13A9E450991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4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BFACAB19-EC38-4ED2-ACF0-F61CC5A7E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4">
            <a:extLst>
              <a:ext uri="{FF2B5EF4-FFF2-40B4-BE49-F238E27FC236}">
                <a16:creationId xmlns:a16="http://schemas.microsoft.com/office/drawing/2014/main" id="{601937F0-62F7-4960-A6A0-DE111392CB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539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30A6-9E7D-49DC-8082-63ADC82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3747-2CFC-4CA5-BFC8-24F4E15C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C7A2-0D79-4751-85EB-6EB93EB7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72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2B07-5549-4AC5-9E77-88F25FF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AEDB-FF9D-4A39-A513-B40AFF08B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1740-C92F-410A-BCD5-CBEB6E14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86D4-1905-4B50-BAC5-6C72C9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3DD9F-F11F-4EE5-8AF6-C21E4EE0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5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2D1-6F2E-4740-BD29-2DFAE9003C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Rectilinear MIMO-SAR 3-D Image Enhancement by FCNN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277F5-3FBB-4735-B19F-D70AAB036C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Josiah W. Smith</a:t>
            </a:r>
          </a:p>
        </p:txBody>
      </p:sp>
    </p:spTree>
    <p:extLst>
      <p:ext uri="{BB962C8B-B14F-4D97-AF65-F5344CB8AC3E}">
        <p14:creationId xmlns:p14="http://schemas.microsoft.com/office/powerpoint/2010/main" val="65474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F679-A424-48AC-800E-E952B86C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Grid of Points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B44E7-6BFA-4A87-A68B-5F85106FD7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5330" y="1460500"/>
            <a:ext cx="4927340" cy="47164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2BECBE-8B64-41FC-AF91-802301301F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1048D-B1B0-42B6-A70A-E01C0DB7CAA7}"/>
              </a:ext>
            </a:extLst>
          </p:cNvPr>
          <p:cNvSpPr txBox="1"/>
          <p:nvPr/>
        </p:nvSpPr>
        <p:spPr>
          <a:xfrm>
            <a:off x="1573449" y="1290651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distortion is spatially variant, but FCNN still remains robust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8C124-F081-4542-B09F-26438DDFA50F}"/>
              </a:ext>
            </a:extLst>
          </p:cNvPr>
          <p:cNvSpPr txBox="1"/>
          <p:nvPr/>
        </p:nvSpPr>
        <p:spPr>
          <a:xfrm>
            <a:off x="1576351" y="5727929"/>
            <a:ext cx="903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algorithm has never seen these positions before, but knows the distortions introduced by the finite aperture and bandwidth</a:t>
            </a:r>
          </a:p>
        </p:txBody>
      </p:sp>
    </p:spTree>
    <p:extLst>
      <p:ext uri="{BB962C8B-B14F-4D97-AF65-F5344CB8AC3E}">
        <p14:creationId xmlns:p14="http://schemas.microsoft.com/office/powerpoint/2010/main" val="74526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AC50-157E-47D0-8418-8CC028FC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UTD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E1D5E-9688-41BE-BBD7-ECFB0E8019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5330" y="1460500"/>
            <a:ext cx="4927340" cy="47164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18CF06-E26D-4FFD-B432-EB2E7CAAC4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1597F-0760-411E-904D-1251DA954854}"/>
              </a:ext>
            </a:extLst>
          </p:cNvPr>
          <p:cNvSpPr txBox="1"/>
          <p:nvPr/>
        </p:nvSpPr>
        <p:spPr>
          <a:xfrm>
            <a:off x="1576351" y="5727929"/>
            <a:ext cx="903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algorithm has never seen these positions before, but knows the distortions introduced by the finite aperture and bandwidth</a:t>
            </a:r>
          </a:p>
        </p:txBody>
      </p:sp>
    </p:spTree>
    <p:extLst>
      <p:ext uri="{BB962C8B-B14F-4D97-AF65-F5344CB8AC3E}">
        <p14:creationId xmlns:p14="http://schemas.microsoft.com/office/powerpoint/2010/main" val="26954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9355-FC0D-4CB1-BE4E-73C40E54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Cable (Simulation)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C89F-B8B2-4F11-B94E-02346877C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Possible application: boxed item detection/counting </a:t>
            </a:r>
          </a:p>
          <a:p>
            <a:pPr lvl="1"/>
            <a:r>
              <a:rPr lang="en-US" dirty="0"/>
              <a:t>Cables inside of box</a:t>
            </a:r>
          </a:p>
          <a:p>
            <a:pPr lvl="1"/>
            <a:endParaRPr lang="en-US" dirty="0"/>
          </a:p>
          <a:p>
            <a:r>
              <a:rPr lang="en-US" dirty="0"/>
              <a:t>Cable assumed to be 2-D image</a:t>
            </a:r>
          </a:p>
          <a:p>
            <a:r>
              <a:rPr lang="en-US" dirty="0"/>
              <a:t>Echo signal </a:t>
            </a:r>
            <a:r>
              <a:rPr lang="en-US" u="sng" dirty="0"/>
              <a:t>simulated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Distortion in range (z) domain, caused by limited bandwidth, makes cable difficult to see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E58979-118B-4340-AD67-668C17B942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  <p:pic>
        <p:nvPicPr>
          <p:cNvPr id="1028" name="Picture 4" descr="251 Rolled Cable Illustrations, Royalty-Free Vector Graphics &amp; Clip Art -  iStock">
            <a:extLst>
              <a:ext uri="{FF2B5EF4-FFF2-40B4-BE49-F238E27FC236}">
                <a16:creationId xmlns:a16="http://schemas.microsoft.com/office/drawing/2014/main" id="{2F67C995-2189-423E-9EAF-396C09D9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937" y="2065736"/>
            <a:ext cx="1053022" cy="10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570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08BA-8A10-4D65-B9A6-722F2042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Cable (Simulation)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6593C-5048-4421-9322-599962B7D8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Enhanced image allows the cable coil to be more clearly visible, but still not perfect</a:t>
            </a:r>
          </a:p>
          <a:p>
            <a:r>
              <a:rPr lang="en-US" dirty="0"/>
              <a:t>Structure shows “point-like” features</a:t>
            </a:r>
          </a:p>
          <a:p>
            <a:pPr lvl="1"/>
            <a:r>
              <a:rPr lang="en-US" dirty="0"/>
              <a:t>This is likely due to the fact that the network was only trained on point targets</a:t>
            </a:r>
          </a:p>
          <a:p>
            <a:r>
              <a:rPr lang="en-US" b="1" dirty="0"/>
              <a:t>Solution: train a new network with “solid” target and point targets 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AE7227-3433-49E7-BE41-98FA16F8DD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7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3B1F-DE0C-4DF2-86C3-232E4F2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Triangle Cutout (Simulation)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2206C-CC81-418A-9B28-91E8BF5E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10515599" cy="381241"/>
          </a:xfrm>
        </p:spPr>
        <p:txBody>
          <a:bodyPr/>
          <a:lstStyle/>
          <a:p>
            <a:r>
              <a:rPr lang="en-US" b="0" dirty="0"/>
              <a:t>Again, we see an improvement, but still “point-like”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A196661-6016-49BB-BA1E-E0B020022E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832643" y="1914525"/>
            <a:ext cx="3862302" cy="4275138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DEF094AF-51D8-4C7C-8B52-CF2B4B9B4A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87530" y="1914525"/>
            <a:ext cx="3862302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8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98ED-A743-46D3-88C6-FA63B4B6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Cutout – Close 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F85B2-6F9F-466B-96FE-9593459C7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4366827" cy="4734106"/>
          </a:xfrm>
        </p:spPr>
        <p:txBody>
          <a:bodyPr/>
          <a:lstStyle/>
          <a:p>
            <a:r>
              <a:rPr lang="en-US" dirty="0"/>
              <a:t>Outline of triangle is clearly visible, but “solid” face has been removed</a:t>
            </a:r>
          </a:p>
          <a:p>
            <a:r>
              <a:rPr lang="en-US" dirty="0"/>
              <a:t>How can we improve this?</a:t>
            </a:r>
          </a:p>
          <a:p>
            <a:pPr lvl="1"/>
            <a:r>
              <a:rPr lang="en-US" dirty="0"/>
              <a:t>Try training with solid objects!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0B395-64A8-440D-B2BC-F92531CE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27" y="1273704"/>
            <a:ext cx="6586702" cy="50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1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03EC-B87C-4316-8B97-B70B3EF53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with Solid Objects</a:t>
            </a:r>
          </a:p>
        </p:txBody>
      </p:sp>
    </p:spTree>
    <p:extLst>
      <p:ext uri="{BB962C8B-B14F-4D97-AF65-F5344CB8AC3E}">
        <p14:creationId xmlns:p14="http://schemas.microsoft.com/office/powerpoint/2010/main" val="2759855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2338-7C25-4FA0-8DBB-CCA788BB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Flat Objects: Model –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A549D-FD64-4D3C-8DF4-08E73666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Flat solid objects modeled as large set of ideal point reflectors</a:t>
            </a:r>
          </a:p>
          <a:p>
            <a:r>
              <a:rPr lang="en-US" dirty="0"/>
              <a:t>Key issue: </a:t>
            </a:r>
            <a:r>
              <a:rPr lang="en-US" b="1" dirty="0"/>
              <a:t>Density of ideal point reflectors</a:t>
            </a:r>
          </a:p>
          <a:p>
            <a:r>
              <a:rPr lang="en-US" dirty="0"/>
              <a:t>Denser target = more energy concentrated in that region</a:t>
            </a:r>
          </a:p>
          <a:p>
            <a:pPr lvl="1"/>
            <a:r>
              <a:rPr lang="en-US" dirty="0"/>
              <a:t>More energy = larger side-lobes in range domain</a:t>
            </a:r>
          </a:p>
          <a:p>
            <a:r>
              <a:rPr lang="en-US" dirty="0"/>
              <a:t>Major implications in the reconstructed image for the 3-D case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FCNN Results</a:t>
            </a:r>
          </a:p>
          <a:p>
            <a:r>
              <a:rPr lang="en-US" dirty="0"/>
              <a:t>Outputs all zeros</a:t>
            </a:r>
          </a:p>
          <a:p>
            <a:pPr lvl="1"/>
            <a:r>
              <a:rPr lang="en-US" dirty="0"/>
              <a:t>Did not learn the distortion pattern</a:t>
            </a:r>
          </a:p>
          <a:p>
            <a:pPr lvl="1"/>
            <a:r>
              <a:rPr lang="en-US" dirty="0"/>
              <a:t>All zeros was the best guess</a:t>
            </a:r>
          </a:p>
        </p:txBody>
      </p:sp>
    </p:spTree>
    <p:extLst>
      <p:ext uri="{BB962C8B-B14F-4D97-AF65-F5344CB8AC3E}">
        <p14:creationId xmlns:p14="http://schemas.microsoft.com/office/powerpoint/2010/main" val="2604529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5B99-08AE-4938-80F5-6F9685A7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x4 Downsampling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B773E-8ED9-4C2D-A333-AC7BB70E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9" y="1439700"/>
            <a:ext cx="3760887" cy="397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A8531-88CB-4DE0-921E-F6F02EA1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55" y="1439699"/>
            <a:ext cx="3760889" cy="3978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178B0-27AF-48C4-81C2-202D3D88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03" y="1439699"/>
            <a:ext cx="3760888" cy="39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4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CE0B-32E7-4B69-BF49-568D6FE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x8 Downsampling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DC03-EAD2-4E1A-93C8-1E12A63C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33" y="1439698"/>
            <a:ext cx="3760890" cy="3978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DAC10-ADE8-4FD4-B5A7-B4CCEB6C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55" y="1439697"/>
            <a:ext cx="3760890" cy="3978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E5113-1935-4E29-A122-4184EEDB9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977" y="1439697"/>
            <a:ext cx="3760891" cy="397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B58E-03AE-49A9-B57B-317DE584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66F58-FA28-4028-94F1-79D23243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xWR1x43 radar using 8 virtual channels</a:t>
            </a:r>
          </a:p>
          <a:p>
            <a:r>
              <a:rPr lang="en-US" dirty="0"/>
              <a:t>Scanned in planar pattern</a:t>
            </a:r>
          </a:p>
          <a:p>
            <a:r>
              <a:rPr lang="en-US" dirty="0"/>
              <a:t>3-D target in the near-field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86EBC9D-839B-46FF-9B9D-7B313F82B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93297"/>
            <a:ext cx="5181600" cy="44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39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B1E3-E696-431F-A5FA-308F3F4E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3-D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DA937-D736-4DEE-B50D-64D78502F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x4 Downsampling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8DDE55-B674-46CB-AE39-A5CBF4610D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8082" y="1914525"/>
            <a:ext cx="4041198" cy="427513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496D6-627F-4E9F-A967-36E9EA322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x8 Downsampling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5F5FE7-B56B-4E54-8697-C52C116AA4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3195" y="1914525"/>
            <a:ext cx="4041198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32AD-E4CA-457D-B6C6-283DB3D66D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Images from the Scanner</a:t>
            </a:r>
          </a:p>
        </p:txBody>
      </p:sp>
    </p:spTree>
    <p:extLst>
      <p:ext uri="{BB962C8B-B14F-4D97-AF65-F5344CB8AC3E}">
        <p14:creationId xmlns:p14="http://schemas.microsoft.com/office/powerpoint/2010/main" val="91971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6DB4-0634-4AA4-9FCF-3538ED371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Knife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E2089-93F2-45EE-93C3-9C0D0E41D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Knife handle hidden behind PVC pipe holding the knife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BBF43-FACE-41E3-929D-1D4F985A2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Reconstructed image shows the knife blade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D6F7A8-702E-45EF-AF2E-067E5F3246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6069" y="1914525"/>
            <a:ext cx="3205224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007364-EE50-4344-B6CE-B279DE60D7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2653" y="1914525"/>
            <a:ext cx="4862281" cy="427513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5C3CDAC-190C-4397-9F38-B63D6524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0" b="90602" l="9437" r="90000">
                        <a14:foregroundMark x1="35211" y1="57445" x2="31690" y2="63041"/>
                        <a14:foregroundMark x1="15975" y1="89810" x2="9577" y2="86800"/>
                        <a14:foregroundMark x1="15620" y1="90504" x2="10000" y2="90180"/>
                        <a14:foregroundMark x1="21681" y1="81459" x2="25352" y2="74340"/>
                        <a14:backgroundMark x1="52254" y1="48891" x2="64930" y2="55333"/>
                        <a14:backgroundMark x1="64930" y1="55333" x2="73521" y2="56917"/>
                        <a14:backgroundMark x1="49577" y1="52587" x2="60000" y2="56600"/>
                        <a14:backgroundMark x1="26620" y1="74868" x2="20282" y2="85322"/>
                        <a14:backgroundMark x1="20282" y1="85322" x2="30141" y2="94403"/>
                        <a14:backgroundMark x1="30141" y1="94403" x2="46056" y2="94298"/>
                        <a14:backgroundMark x1="46056" y1="94298" x2="39296" y2="84372"/>
                        <a14:backgroundMark x1="39296" y1="84372" x2="28310" y2="76663"/>
                        <a14:backgroundMark x1="28310" y1="76663" x2="27324" y2="75396"/>
                        <a14:backgroundMark x1="49859" y1="52693" x2="60563" y2="60824"/>
                        <a14:backgroundMark x1="60563" y1="60824" x2="68873" y2="62196"/>
                        <a14:backgroundMark x1="17887" y1="91130" x2="21549" y2="83527"/>
                        <a14:backgroundMark x1="16901" y1="92503" x2="20986" y2="83949"/>
                        <a14:backgroundMark x1="19577" y1="91341" x2="20141" y2="85639"/>
                        <a14:backgroundMark x1="22676" y1="81732" x2="17324" y2="92186"/>
                        <a14:backgroundMark x1="17324" y1="92186" x2="17324" y2="92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055" flipH="1">
            <a:off x="8005992" y="2909698"/>
            <a:ext cx="1177301" cy="15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70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518-E182-4CDB-8827-2B307914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Knife Enhanced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C73050-EF1A-41D7-9B6D-6BE955B0BC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Knife is roughly outlined, somewhat improving image from raw RMA image</a:t>
            </a:r>
          </a:p>
          <a:p>
            <a:r>
              <a:rPr lang="en-US" dirty="0"/>
              <a:t>Metal dots on handle are shown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Cons:</a:t>
            </a:r>
          </a:p>
          <a:p>
            <a:r>
              <a:rPr lang="en-US" dirty="0"/>
              <a:t>Some noise seems amplified</a:t>
            </a:r>
          </a:p>
          <a:p>
            <a:r>
              <a:rPr lang="en-US" dirty="0"/>
              <a:t>Don’t see solid blade face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902208B-48DA-4811-9537-194B8B66F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4383" y="1449388"/>
            <a:ext cx="5077233" cy="472757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49929F6-3485-40DB-B04D-B40A5BD7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8299" y="3733799"/>
            <a:ext cx="810054" cy="1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3D0A77-6B31-4EF9-A3A8-284A2B04B08C}"/>
              </a:ext>
            </a:extLst>
          </p:cNvPr>
          <p:cNvCxnSpPr>
            <a:cxnSpLocks/>
          </p:cNvCxnSpPr>
          <p:nvPr/>
        </p:nvCxnSpPr>
        <p:spPr>
          <a:xfrm flipV="1">
            <a:off x="5044440" y="3630930"/>
            <a:ext cx="3600450" cy="75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5F9148-C2B6-483B-B1F3-A1076BE9E6DF}"/>
              </a:ext>
            </a:extLst>
          </p:cNvPr>
          <p:cNvCxnSpPr>
            <a:cxnSpLocks/>
          </p:cNvCxnSpPr>
          <p:nvPr/>
        </p:nvCxnSpPr>
        <p:spPr>
          <a:xfrm flipV="1">
            <a:off x="5113020" y="3916680"/>
            <a:ext cx="3493770" cy="5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3A2D14-7070-4E38-BBCA-AC3FD86473AD}"/>
              </a:ext>
            </a:extLst>
          </p:cNvPr>
          <p:cNvCxnSpPr>
            <a:cxnSpLocks/>
          </p:cNvCxnSpPr>
          <p:nvPr/>
        </p:nvCxnSpPr>
        <p:spPr>
          <a:xfrm flipV="1">
            <a:off x="4845716" y="3124201"/>
            <a:ext cx="3696304" cy="89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02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7B4F-14F7-46E8-BEC1-57801366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Knife Comparison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7856C75-D8F8-42D6-A6CF-12A04D9E65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4383" y="1449388"/>
            <a:ext cx="5077233" cy="4727575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4E3CD8-4B74-49E4-B8BB-444946A08C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540783"/>
            <a:ext cx="5181600" cy="455589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C3082B5-CC60-4B95-B827-40AF3A73E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0" b="90602" l="9437" r="90000">
                        <a14:foregroundMark x1="35211" y1="57445" x2="31690" y2="63041"/>
                        <a14:foregroundMark x1="15975" y1="89810" x2="9577" y2="86800"/>
                        <a14:foregroundMark x1="15620" y1="90504" x2="10000" y2="90180"/>
                        <a14:foregroundMark x1="21681" y1="81459" x2="25352" y2="74340"/>
                        <a14:backgroundMark x1="52254" y1="48891" x2="64930" y2="55333"/>
                        <a14:backgroundMark x1="64930" y1="55333" x2="73521" y2="56917"/>
                        <a14:backgroundMark x1="49577" y1="52587" x2="60000" y2="56600"/>
                        <a14:backgroundMark x1="26620" y1="74868" x2="20282" y2="85322"/>
                        <a14:backgroundMark x1="20282" y1="85322" x2="30141" y2="94403"/>
                        <a14:backgroundMark x1="30141" y1="94403" x2="46056" y2="94298"/>
                        <a14:backgroundMark x1="46056" y1="94298" x2="39296" y2="84372"/>
                        <a14:backgroundMark x1="39296" y1="84372" x2="28310" y2="76663"/>
                        <a14:backgroundMark x1="28310" y1="76663" x2="27324" y2="75396"/>
                        <a14:backgroundMark x1="49859" y1="52693" x2="60563" y2="60824"/>
                        <a14:backgroundMark x1="60563" y1="60824" x2="68873" y2="62196"/>
                        <a14:backgroundMark x1="17887" y1="91130" x2="21549" y2="83527"/>
                        <a14:backgroundMark x1="16901" y1="92503" x2="20986" y2="83949"/>
                        <a14:backgroundMark x1="19577" y1="91341" x2="20141" y2="85639"/>
                        <a14:backgroundMark x1="22676" y1="81732" x2="17324" y2="92186"/>
                        <a14:backgroundMark x1="17324" y1="92186" x2="17324" y2="92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055" flipH="1">
            <a:off x="8129262" y="2693141"/>
            <a:ext cx="958049" cy="127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666C887-DC53-4458-A1F6-49C1DF06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0" b="90602" l="9437" r="90000">
                        <a14:foregroundMark x1="35211" y1="57445" x2="31690" y2="63041"/>
                        <a14:foregroundMark x1="15975" y1="89810" x2="9577" y2="86800"/>
                        <a14:foregroundMark x1="15620" y1="90504" x2="10000" y2="90180"/>
                        <a14:foregroundMark x1="21681" y1="81459" x2="25352" y2="74340"/>
                        <a14:backgroundMark x1="52254" y1="48891" x2="64930" y2="55333"/>
                        <a14:backgroundMark x1="64930" y1="55333" x2="73521" y2="56917"/>
                        <a14:backgroundMark x1="49577" y1="52587" x2="60000" y2="56600"/>
                        <a14:backgroundMark x1="26620" y1="74868" x2="20282" y2="85322"/>
                        <a14:backgroundMark x1="20282" y1="85322" x2="30141" y2="94403"/>
                        <a14:backgroundMark x1="30141" y1="94403" x2="46056" y2="94298"/>
                        <a14:backgroundMark x1="46056" y1="94298" x2="39296" y2="84372"/>
                        <a14:backgroundMark x1="39296" y1="84372" x2="28310" y2="76663"/>
                        <a14:backgroundMark x1="28310" y1="76663" x2="27324" y2="75396"/>
                        <a14:backgroundMark x1="49859" y1="52693" x2="60563" y2="60824"/>
                        <a14:backgroundMark x1="60563" y1="60824" x2="68873" y2="62196"/>
                        <a14:backgroundMark x1="17887" y1="91130" x2="21549" y2="83527"/>
                        <a14:backgroundMark x1="16901" y1="92503" x2="20986" y2="83949"/>
                        <a14:backgroundMark x1="19577" y1="91341" x2="20141" y2="85639"/>
                        <a14:backgroundMark x1="22676" y1="81732" x2="17324" y2="92186"/>
                        <a14:backgroundMark x1="17324" y1="92186" x2="17324" y2="92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055" flipH="1">
            <a:off x="2799878" y="2693142"/>
            <a:ext cx="958049" cy="127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12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E654FE83-F09C-4904-A7C2-D29880177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0" y="0"/>
            <a:ext cx="7227391" cy="6721475"/>
          </a:xfrm>
          <a:prstGeom prst="rect">
            <a:avLst/>
          </a:prstGeom>
          <a:noFill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69D6DED-35E2-4D7C-A535-43E40F47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0" b="90602" l="9437" r="90000">
                        <a14:foregroundMark x1="35211" y1="57445" x2="31690" y2="63041"/>
                        <a14:foregroundMark x1="15975" y1="89810" x2="9577" y2="86800"/>
                        <a14:foregroundMark x1="15620" y1="90504" x2="10000" y2="90180"/>
                        <a14:foregroundMark x1="21681" y1="81459" x2="25352" y2="74340"/>
                        <a14:backgroundMark x1="52254" y1="48891" x2="64930" y2="55333"/>
                        <a14:backgroundMark x1="64930" y1="55333" x2="73521" y2="56917"/>
                        <a14:backgroundMark x1="49577" y1="52587" x2="60000" y2="56600"/>
                        <a14:backgroundMark x1="26620" y1="74868" x2="20282" y2="85322"/>
                        <a14:backgroundMark x1="20282" y1="85322" x2="30141" y2="94403"/>
                        <a14:backgroundMark x1="30141" y1="94403" x2="46056" y2="94298"/>
                        <a14:backgroundMark x1="46056" y1="94298" x2="39296" y2="84372"/>
                        <a14:backgroundMark x1="39296" y1="84372" x2="28310" y2="76663"/>
                        <a14:backgroundMark x1="28310" y1="76663" x2="27324" y2="75396"/>
                        <a14:backgroundMark x1="49859" y1="52693" x2="60563" y2="60824"/>
                        <a14:backgroundMark x1="60563" y1="60824" x2="68873" y2="62196"/>
                        <a14:backgroundMark x1="17887" y1="91130" x2="21549" y2="83527"/>
                        <a14:backgroundMark x1="16901" y1="92503" x2="20986" y2="83949"/>
                        <a14:backgroundMark x1="19577" y1="91341" x2="20141" y2="85639"/>
                        <a14:backgroundMark x1="22676" y1="81732" x2="17324" y2="92186"/>
                        <a14:backgroundMark x1="17324" y1="92186" x2="17324" y2="92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055" flipH="1">
            <a:off x="2764507" y="1885526"/>
            <a:ext cx="1265807" cy="16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210BFD93-CED0-4A53-88C7-5BED6C9A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1"/>
          <a:stretch/>
        </p:blipFill>
        <p:spPr>
          <a:xfrm>
            <a:off x="5606473" y="68262"/>
            <a:ext cx="6550858" cy="6721475"/>
          </a:xfrm>
          <a:prstGeom prst="rect">
            <a:avLst/>
          </a:prstGeom>
          <a:noFill/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127754A-1748-4EBA-81FB-2C47D88AC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0" b="90602" l="9437" r="90000">
                        <a14:foregroundMark x1="35211" y1="57445" x2="31690" y2="63041"/>
                        <a14:foregroundMark x1="15975" y1="89810" x2="9577" y2="86800"/>
                        <a14:foregroundMark x1="15620" y1="90504" x2="10000" y2="90180"/>
                        <a14:foregroundMark x1="21681" y1="81459" x2="25352" y2="74340"/>
                        <a14:backgroundMark x1="52254" y1="48891" x2="64930" y2="55333"/>
                        <a14:backgroundMark x1="64930" y1="55333" x2="73521" y2="56917"/>
                        <a14:backgroundMark x1="49577" y1="52587" x2="60000" y2="56600"/>
                        <a14:backgroundMark x1="26620" y1="74868" x2="20282" y2="85322"/>
                        <a14:backgroundMark x1="20282" y1="85322" x2="30141" y2="94403"/>
                        <a14:backgroundMark x1="30141" y1="94403" x2="46056" y2="94298"/>
                        <a14:backgroundMark x1="46056" y1="94298" x2="39296" y2="84372"/>
                        <a14:backgroundMark x1="39296" y1="84372" x2="28310" y2="76663"/>
                        <a14:backgroundMark x1="28310" y1="76663" x2="27324" y2="75396"/>
                        <a14:backgroundMark x1="49859" y1="52693" x2="60563" y2="60824"/>
                        <a14:backgroundMark x1="60563" y1="60824" x2="68873" y2="62196"/>
                        <a14:backgroundMark x1="17887" y1="91130" x2="21549" y2="83527"/>
                        <a14:backgroundMark x1="16901" y1="92503" x2="20986" y2="83949"/>
                        <a14:backgroundMark x1="19577" y1="91341" x2="20141" y2="85639"/>
                        <a14:backgroundMark x1="22676" y1="81732" x2="17324" y2="92186"/>
                        <a14:backgroundMark x1="17324" y1="92186" x2="17324" y2="92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055" flipH="1">
            <a:off x="7694447" y="1953788"/>
            <a:ext cx="1265807" cy="16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119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397E18-D030-4B20-B4A1-91FAAB88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475" y="616022"/>
            <a:ext cx="6181307" cy="5625955"/>
          </a:xfrm>
          <a:prstGeom prst="rect">
            <a:avLst/>
          </a:prstGeom>
        </p:spPr>
      </p:pic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2A9D2B01-15EC-4112-AB01-BC222513D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1"/>
          <a:stretch/>
        </p:blipFill>
        <p:spPr>
          <a:xfrm>
            <a:off x="360218" y="616022"/>
            <a:ext cx="5483147" cy="562595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095739-9BAC-4DA9-97FE-4DF7D1E4C926}"/>
              </a:ext>
            </a:extLst>
          </p:cNvPr>
          <p:cNvSpPr txBox="1"/>
          <p:nvPr/>
        </p:nvSpPr>
        <p:spPr>
          <a:xfrm>
            <a:off x="6505853" y="5569527"/>
            <a:ext cx="466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BF3DF-3688-4F36-BF1D-64249DA7B78F}"/>
              </a:ext>
            </a:extLst>
          </p:cNvPr>
          <p:cNvSpPr txBox="1"/>
          <p:nvPr/>
        </p:nvSpPr>
        <p:spPr>
          <a:xfrm>
            <a:off x="324546" y="5569527"/>
            <a:ext cx="466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Old Network</a:t>
            </a:r>
          </a:p>
        </p:txBody>
      </p:sp>
    </p:spTree>
    <p:extLst>
      <p:ext uri="{BB962C8B-B14F-4D97-AF65-F5344CB8AC3E}">
        <p14:creationId xmlns:p14="http://schemas.microsoft.com/office/powerpoint/2010/main" val="1746789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87B8-7CB2-488B-9F66-06BCCADA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Network – PSF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3C9CF9-D700-48E6-BF33-108135C0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77" y="1443038"/>
            <a:ext cx="9817046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59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5125-DC27-4AC1-85BD-213B2FBF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Network – Grid and UTD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51D831-5361-4BF6-BE3C-EB6510C0B0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A20FA1-6C66-485E-A88D-AE0701B9BC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55143"/>
            <a:ext cx="5181600" cy="471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54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ACED-DCE4-4D77-8268-85C7EA54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Network – Triangle (Good)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00F172-2353-43F0-9A27-791E20351C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819D97-828D-469F-AA11-EE32ABE841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5330" y="1460500"/>
            <a:ext cx="4927340" cy="471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6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7BFD-AA50-4614-A4A7-7BEE16EB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Network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A751-FAE2-4793-8813-69046705A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256 horizontal antenna locations</a:t>
            </a:r>
          </a:p>
          <a:p>
            <a:r>
              <a:rPr lang="en-US" dirty="0"/>
              <a:t>256 virtual vertical antenna locations</a:t>
            </a:r>
          </a:p>
          <a:p>
            <a:r>
              <a:rPr lang="en-US" dirty="0"/>
              <a:t>79 ADC samples (4GHz bandwidth)</a:t>
            </a:r>
          </a:p>
          <a:p>
            <a:r>
              <a:rPr lang="en-US" dirty="0"/>
              <a:t>1024 echo signals with points at </a:t>
            </a:r>
            <a:r>
              <a:rPr lang="en-US" u="sng" dirty="0"/>
              <a:t>random locations</a:t>
            </a:r>
          </a:p>
          <a:p>
            <a:r>
              <a:rPr lang="en-US" b="1" dirty="0"/>
              <a:t>No amplitude range decay term (path loss)</a:t>
            </a:r>
          </a:p>
          <a:p>
            <a:pPr marL="0" indent="0">
              <a:buNone/>
            </a:pPr>
            <a:r>
              <a:rPr lang="en-US" dirty="0"/>
              <a:t>Training Data:</a:t>
            </a:r>
          </a:p>
          <a:p>
            <a:r>
              <a:rPr lang="en-US" dirty="0"/>
              <a:t>1024 reconstructed images (after </a:t>
            </a:r>
            <a:r>
              <a:rPr lang="en-US" dirty="0" err="1"/>
              <a:t>mult</a:t>
            </a:r>
            <a:r>
              <a:rPr lang="en-US" dirty="0"/>
              <a:t>-to-mono phase correction)</a:t>
            </a:r>
          </a:p>
          <a:p>
            <a:r>
              <a:rPr lang="en-US" dirty="0"/>
              <a:t>1024 ideal images assuming ideal points are narrow Gaussian pulses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Network learns distortions introduced by RMA approximations and physical limitations (aperture size, bandwidth constraints, etc.)</a:t>
            </a:r>
          </a:p>
        </p:txBody>
      </p:sp>
    </p:spTree>
    <p:extLst>
      <p:ext uri="{BB962C8B-B14F-4D97-AF65-F5344CB8AC3E}">
        <p14:creationId xmlns:p14="http://schemas.microsoft.com/office/powerpoint/2010/main" val="323457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A36A-5015-40F4-B9F8-8D8A3339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Network – Cutout (Bad)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B6577-9F55-41C1-AFB7-5C9B142CEE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5330" y="1460500"/>
            <a:ext cx="4927340" cy="47164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9BBE0C-1D53-4558-9A47-66AC2D8AB0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428A6A34-9EC4-40E6-A552-A72C1AD0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70" y="4932295"/>
            <a:ext cx="1428949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19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A6C4-5117-49AA-BA4B-EEB4C461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Network – Cable (Bad)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9EE031-81CE-4681-BF99-2CF307844C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5330" y="1460500"/>
            <a:ext cx="4927340" cy="47164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84700A-D5A7-46A0-A053-A0CC72345E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00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9201-D27B-4E37-A452-68D18A9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Issues and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0172B-CE1C-4155-BBCD-B07C8D04C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Training time: ~16 hours for 5 epochs</a:t>
            </a:r>
          </a:p>
          <a:p>
            <a:pPr lvl="1"/>
            <a:r>
              <a:rPr lang="en-US" dirty="0"/>
              <a:t>Need more computation power</a:t>
            </a:r>
          </a:p>
          <a:p>
            <a:pPr lvl="1"/>
            <a:r>
              <a:rPr lang="en-US" dirty="0"/>
              <a:t>Train on a cloud GPU compute cluster (super-computer)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for ideal flat surfaces</a:t>
            </a:r>
          </a:p>
          <a:p>
            <a:pPr lvl="1"/>
            <a:r>
              <a:rPr lang="en-US" dirty="0"/>
              <a:t>Train the FCNN with random points again, but with more random points</a:t>
            </a:r>
          </a:p>
          <a:p>
            <a:pPr lvl="1"/>
            <a:r>
              <a:rPr lang="en-US" dirty="0"/>
              <a:t>Train the FCNN with only solid flat surfaces</a:t>
            </a:r>
          </a:p>
          <a:p>
            <a:pPr lvl="1"/>
            <a:r>
              <a:rPr lang="en-US" dirty="0"/>
              <a:t>Generate data using advanced EM simulator</a:t>
            </a:r>
          </a:p>
          <a:p>
            <a:pPr lvl="2"/>
            <a:r>
              <a:rPr lang="en-US" dirty="0"/>
              <a:t>HFSS – installed, can interface with MATLAB</a:t>
            </a:r>
          </a:p>
          <a:p>
            <a:pPr lvl="2"/>
            <a:r>
              <a:rPr lang="en-US" dirty="0"/>
              <a:t>May be much slower and more difficult to automate</a:t>
            </a:r>
          </a:p>
        </p:txBody>
      </p:sp>
    </p:spTree>
    <p:extLst>
      <p:ext uri="{BB962C8B-B14F-4D97-AF65-F5344CB8AC3E}">
        <p14:creationId xmlns:p14="http://schemas.microsoft.com/office/powerpoint/2010/main" val="464702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E050-12A9-4FC8-89E1-E3C7BCFA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262BF-5860-46E4-AB58-9FDC35FA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Training time: ~16 hours for 5 epochs</a:t>
            </a:r>
          </a:p>
          <a:p>
            <a:pPr lvl="1"/>
            <a:r>
              <a:rPr lang="en-US" dirty="0"/>
              <a:t>Does UTD offer access to a GPU compute cluster for this research?</a:t>
            </a:r>
          </a:p>
          <a:p>
            <a:pPr lvl="1"/>
            <a:r>
              <a:rPr lang="en-US" dirty="0"/>
              <a:t>Who should I contact?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for ideal flat surfaces</a:t>
            </a:r>
          </a:p>
          <a:p>
            <a:pPr lvl="1"/>
            <a:r>
              <a:rPr lang="en-US" dirty="0"/>
              <a:t>How can we generate the echo signals? Any ideas?</a:t>
            </a:r>
          </a:p>
          <a:p>
            <a:pPr lvl="1"/>
            <a:r>
              <a:rPr lang="en-US" dirty="0"/>
              <a:t>Which model best resembles the echo signal?</a:t>
            </a:r>
          </a:p>
          <a:p>
            <a:pPr lvl="1"/>
            <a:r>
              <a:rPr lang="en-US" dirty="0"/>
              <a:t>Needs to be efficient and an accurate model</a:t>
            </a:r>
          </a:p>
        </p:txBody>
      </p:sp>
    </p:spTree>
    <p:extLst>
      <p:ext uri="{BB962C8B-B14F-4D97-AF65-F5344CB8AC3E}">
        <p14:creationId xmlns:p14="http://schemas.microsoft.com/office/powerpoint/2010/main" val="3147656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FE23-3592-4809-8A68-30990FAC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66738-2ADF-4172-A351-2B17B0079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with cylindrical SAR scenario</a:t>
            </a:r>
          </a:p>
          <a:p>
            <a:pPr lvl="1"/>
            <a:r>
              <a:rPr lang="en-US" dirty="0"/>
              <a:t>How does the performance compare?</a:t>
            </a:r>
          </a:p>
          <a:p>
            <a:pPr lvl="1"/>
            <a:r>
              <a:rPr lang="en-US" dirty="0"/>
              <a:t>Is one better than the other?</a:t>
            </a:r>
          </a:p>
          <a:p>
            <a:pPr lvl="1"/>
            <a:r>
              <a:rPr lang="en-US" dirty="0"/>
              <a:t>Can we train an FCNN to work with both SAR and CSAR?</a:t>
            </a:r>
          </a:p>
          <a:p>
            <a:r>
              <a:rPr lang="en-US" dirty="0"/>
              <a:t>Train with different chirp parameters</a:t>
            </a:r>
          </a:p>
          <a:p>
            <a:pPr lvl="1"/>
            <a:r>
              <a:rPr lang="en-US" dirty="0"/>
              <a:t>How different is the distortion based on the chirp parameters?</a:t>
            </a:r>
          </a:p>
          <a:p>
            <a:pPr lvl="1"/>
            <a:r>
              <a:rPr lang="en-US" dirty="0"/>
              <a:t>Can we train an FCNN to work with any chirp parameters?</a:t>
            </a:r>
          </a:p>
        </p:txBody>
      </p:sp>
    </p:spTree>
    <p:extLst>
      <p:ext uri="{BB962C8B-B14F-4D97-AF65-F5344CB8AC3E}">
        <p14:creationId xmlns:p14="http://schemas.microsoft.com/office/powerpoint/2010/main" val="534370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008504C8-B705-4A88-AD20-10DE6864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29422"/>
            <a:ext cx="4343400" cy="27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10">
            <a:extLst>
              <a:ext uri="{FF2B5EF4-FFF2-40B4-BE49-F238E27FC236}">
                <a16:creationId xmlns:a16="http://schemas.microsoft.com/office/drawing/2014/main" id="{4A5A7297-844C-4941-98DC-03708F81FB23}"/>
              </a:ext>
            </a:extLst>
          </p:cNvPr>
          <p:cNvSpPr/>
          <p:nvPr/>
        </p:nvSpPr>
        <p:spPr>
          <a:xfrm>
            <a:off x="3352800" y="2038496"/>
            <a:ext cx="2438400" cy="1101990"/>
          </a:xfrm>
          <a:prstGeom prst="cloudCallout">
            <a:avLst>
              <a:gd name="adj1" fmla="val 42699"/>
              <a:gd name="adj2" fmla="val 6765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Questions?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69427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1A39-D954-402B-811E-A0D7A9EE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Random 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EFC9A5-A227-4C46-AE87-24D77F940A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5330" y="1460500"/>
            <a:ext cx="4927340" cy="47164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5C8AAD-CF5E-483B-AC98-94F77A46A8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4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BD59-9D84-4A15-9D44-74C83361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Random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CC6C-DC23-469F-837F-283D3208BA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Notice distortion in the reconstructed image is largely mitigated by the FCNN</a:t>
            </a:r>
          </a:p>
          <a:p>
            <a:r>
              <a:rPr lang="en-US" dirty="0"/>
              <a:t>Now, individual points are much more highly resolved</a:t>
            </a:r>
          </a:p>
          <a:p>
            <a:r>
              <a:rPr lang="en-US" dirty="0"/>
              <a:t>The algorithm is more than just a thresholding as it removes the spatially variant distortions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1C5F2-B8A4-46EB-A6CA-5179E5A3ED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0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94B5-3A71-40B7-B91A-ABCDF76F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Random 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67F532-C7D4-434D-8B40-11CE37769C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5330" y="1460500"/>
            <a:ext cx="4927340" cy="47164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07643-3DA3-44A2-81B1-558253BD79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BBD37-2467-4590-B647-27154D42F55A}"/>
              </a:ext>
            </a:extLst>
          </p:cNvPr>
          <p:cNvSpPr txBox="1"/>
          <p:nvPr/>
        </p:nvSpPr>
        <p:spPr>
          <a:xfrm>
            <a:off x="1576351" y="5727929"/>
            <a:ext cx="903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algorithm has never seen these positions before, but knows the distortions introduced by the finite aperture and bandwidth</a:t>
            </a:r>
          </a:p>
        </p:txBody>
      </p:sp>
    </p:spTree>
    <p:extLst>
      <p:ext uri="{BB962C8B-B14F-4D97-AF65-F5344CB8AC3E}">
        <p14:creationId xmlns:p14="http://schemas.microsoft.com/office/powerpoint/2010/main" val="307066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9E5C-2A55-4C83-9C7B-77724D27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PSF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363A14-4569-4F3A-AF32-1458BC7B0F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5330" y="1460500"/>
            <a:ext cx="4927340" cy="471646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98D4C2-8F8D-4AF1-80CC-C9B302861D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525" y="1449388"/>
            <a:ext cx="4938949" cy="4727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6252BE-1D5C-4790-BC2B-0D3A394711BB}"/>
              </a:ext>
            </a:extLst>
          </p:cNvPr>
          <p:cNvSpPr txBox="1"/>
          <p:nvPr/>
        </p:nvSpPr>
        <p:spPr>
          <a:xfrm>
            <a:off x="1576351" y="5727929"/>
            <a:ext cx="903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algorithm has never seen these positions before, but knows the distortions introduced by the finite aperture and bandwidth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19ACE-1FA2-436E-B6ED-6DC9B149ACF4}"/>
              </a:ext>
            </a:extLst>
          </p:cNvPr>
          <p:cNvSpPr txBox="1"/>
          <p:nvPr/>
        </p:nvSpPr>
        <p:spPr>
          <a:xfrm>
            <a:off x="1573449" y="1290651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FCNN can enhance the image and mitigate distortions in all three spatial dimensions</a:t>
            </a:r>
          </a:p>
        </p:txBody>
      </p:sp>
    </p:spTree>
    <p:extLst>
      <p:ext uri="{BB962C8B-B14F-4D97-AF65-F5344CB8AC3E}">
        <p14:creationId xmlns:p14="http://schemas.microsoft.com/office/powerpoint/2010/main" val="55323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5FA3-58E3-4DEE-B9EC-C2772045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PSF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6B849-3AE9-4064-9B12-D70E88A9A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6875"/>
          <a:stretch/>
        </p:blipFill>
        <p:spPr>
          <a:xfrm>
            <a:off x="838200" y="934573"/>
            <a:ext cx="10515600" cy="592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7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5FA3-58E3-4DEE-B9EC-C2772045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PSF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C87B9-15F1-42D0-852A-FEB1B43AD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6875"/>
          <a:stretch/>
        </p:blipFill>
        <p:spPr>
          <a:xfrm>
            <a:off x="838199" y="934573"/>
            <a:ext cx="10515601" cy="592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89645"/>
      </p:ext>
    </p:extLst>
  </p:cSld>
  <p:clrMapOvr>
    <a:masterClrMapping/>
  </p:clrMapOvr>
</p:sld>
</file>

<file path=ppt/theme/theme1.xml><?xml version="1.0" encoding="utf-8"?>
<a:theme xmlns:a="http://schemas.openxmlformats.org/drawingml/2006/main" name="UTDJosiahResearchThemeTI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000000"/>
      </a:accent2>
      <a:accent3>
        <a:srgbClr val="A5A5A5"/>
      </a:accent3>
      <a:accent4>
        <a:srgbClr val="FF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DJosiahResearchThemeTI" id="{37940C89-767F-4EE9-BB9E-DCA2E8F1A619}" vid="{F564C588-F6DB-4457-9D1B-D0C560BC3D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814</Words>
  <Application>Microsoft Office PowerPoint</Application>
  <PresentationFormat>Widescreen</PresentationFormat>
  <Paragraphs>118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UTDJosiahResearchThemeTI</vt:lpstr>
      <vt:lpstr>Rectilinear MIMO-SAR 3-D Image Enhancement by FCNN</vt:lpstr>
      <vt:lpstr>SAR Scenario</vt:lpstr>
      <vt:lpstr>First Network Training</vt:lpstr>
      <vt:lpstr>Results – Random Points</vt:lpstr>
      <vt:lpstr>Results – Random Points</vt:lpstr>
      <vt:lpstr>Results – Random Points</vt:lpstr>
      <vt:lpstr>Results – PSF </vt:lpstr>
      <vt:lpstr>Results – PSF </vt:lpstr>
      <vt:lpstr>Results – PSF </vt:lpstr>
      <vt:lpstr>Results – Grid of Points</vt:lpstr>
      <vt:lpstr>Results – UTD </vt:lpstr>
      <vt:lpstr>Results – Cable (Simulation)</vt:lpstr>
      <vt:lpstr>Results – Cable (Simulation) </vt:lpstr>
      <vt:lpstr>Results – Triangle Cutout (Simulation)</vt:lpstr>
      <vt:lpstr>Triangle Cutout – Close Up</vt:lpstr>
      <vt:lpstr>Training with Solid Objects</vt:lpstr>
      <vt:lpstr>Solid Flat Objects: Model – Challenges </vt:lpstr>
      <vt:lpstr>Examples – x4 Downsampling</vt:lpstr>
      <vt:lpstr>Examples – x8 Downsampling</vt:lpstr>
      <vt:lpstr>Examples – 3-D Comparison</vt:lpstr>
      <vt:lpstr>Real Images from the Scanner</vt:lpstr>
      <vt:lpstr>Result – Knife </vt:lpstr>
      <vt:lpstr>Results – Knife Enhanced</vt:lpstr>
      <vt:lpstr>Results – Knife Comparison</vt:lpstr>
      <vt:lpstr>PowerPoint Presentation</vt:lpstr>
      <vt:lpstr>PowerPoint Presentation</vt:lpstr>
      <vt:lpstr>New Network – PSF </vt:lpstr>
      <vt:lpstr>New Network – Grid and UTD</vt:lpstr>
      <vt:lpstr>New Network – Triangle (Good)</vt:lpstr>
      <vt:lpstr>New Network – Cutout (Bad)</vt:lpstr>
      <vt:lpstr>New Network – Cable (Bad)</vt:lpstr>
      <vt:lpstr>Current Issues and Ideas</vt:lpstr>
      <vt:lpstr>Questions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Rectilinear MIMO-SAR 3-D Image Enhancement by FCNN</dc:title>
  <dc:creator>Josiah Smith</dc:creator>
  <cp:lastModifiedBy>Smith, Josiah Wayland</cp:lastModifiedBy>
  <cp:revision>21</cp:revision>
  <dcterms:created xsi:type="dcterms:W3CDTF">2020-10-09T15:39:29Z</dcterms:created>
  <dcterms:modified xsi:type="dcterms:W3CDTF">2020-10-09T21:03:30Z</dcterms:modified>
</cp:coreProperties>
</file>